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9" r:id="rId6"/>
    <p:sldId id="264" r:id="rId7"/>
    <p:sldId id="266" r:id="rId8"/>
    <p:sldId id="267" r:id="rId9"/>
    <p:sldId id="268" r:id="rId10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CC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57AE5-9EA4-4758-BE88-A3D74118D2E7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0F6BC-6D8A-433A-8226-DD26AB5D830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3400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9a4a4921-a869-4f6d-b0bb-ae0d95d911af/assets/video/nc2_t5_jednoliko_ubrzano_gibanje_1.mp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e-sfera.hr/dodatni-digitalni-sadrzaji/9a4a4921-a869-4f6d-b0bb-ae0d95d911af/assets/interactivity/kviz_a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9a4a4921-a869-4f6d-b0bb-ae0d95d911af/assets/interactivity/kviz_b_3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620981" y="1122363"/>
            <a:ext cx="9144000" cy="2387600"/>
          </a:xfrm>
        </p:spPr>
        <p:txBody>
          <a:bodyPr>
            <a:normAutofit/>
          </a:bodyPr>
          <a:lstStyle/>
          <a:p>
            <a:r>
              <a:rPr lang="hr-HR" altLang="sr-Latn-RS" dirty="0" smtClean="0">
                <a:latin typeface="Gadugi" panose="020B0502040204020203" pitchFamily="34" charset="0"/>
              </a:rPr>
              <a:t>Jednoliko ubrzano gibanje</a:t>
            </a:r>
          </a:p>
        </p:txBody>
      </p:sp>
      <p:sp>
        <p:nvSpPr>
          <p:cNvPr id="2" name="TekstniOkvir 1"/>
          <p:cNvSpPr txBox="1"/>
          <p:nvPr/>
        </p:nvSpPr>
        <p:spPr>
          <a:xfrm>
            <a:off x="4128654" y="3768437"/>
            <a:ext cx="3685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dirty="0" smtClean="0">
                <a:latin typeface="Gadugi" panose="020B0502040204020203" pitchFamily="34" charset="0"/>
              </a:rPr>
              <a:t>GIBANJA</a:t>
            </a:r>
            <a:r>
              <a:rPr lang="hr-HR" sz="2400" dirty="0" smtClean="0"/>
              <a:t>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75396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5" y="978435"/>
            <a:ext cx="4530437" cy="5147729"/>
          </a:xfrm>
        </p:spPr>
        <p:txBody>
          <a:bodyPr rtlCol="0"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 smtClean="0"/>
              <a:t> Pokus</a:t>
            </a:r>
            <a:r>
              <a:rPr lang="hr-HR" smtClean="0"/>
              <a:t>: Kolica </a:t>
            </a:r>
            <a:r>
              <a:rPr lang="hr-HR" dirty="0" smtClean="0"/>
              <a:t>se gibaju niz nagnuti stol pod djelovanjem sile teže.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 smtClean="0"/>
              <a:t>Analizirajte gibanje snimljeno na vrpci.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 smtClean="0"/>
              <a:t>Kako objašnjavate da su razmaci među točkicama sve veći?</a:t>
            </a:r>
          </a:p>
        </p:txBody>
      </p:sp>
      <p:pic>
        <p:nvPicPr>
          <p:cNvPr id="3075" name="Picture 3" descr="kolica se gibaju niz sto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3782" y="978436"/>
            <a:ext cx="2871096" cy="177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Hp\Downloads\clapperboard-311792_1280.pn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94912" y="701344"/>
            <a:ext cx="889778" cy="100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Slika 4"/>
          <p:cNvPicPr/>
          <p:nvPr/>
        </p:nvPicPr>
        <p:blipFill>
          <a:blip r:embed="rId5"/>
          <a:stretch>
            <a:fillRect/>
          </a:stretch>
        </p:blipFill>
        <p:spPr>
          <a:xfrm>
            <a:off x="10751143" y="1828800"/>
            <a:ext cx="1377315" cy="758767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2168" y="2031130"/>
            <a:ext cx="2566408" cy="40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6585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3"/>
          <p:cNvSpPr>
            <a:spLocks noGrp="1"/>
          </p:cNvSpPr>
          <p:nvPr>
            <p:ph idx="1"/>
          </p:nvPr>
        </p:nvSpPr>
        <p:spPr>
          <a:xfrm>
            <a:off x="831273" y="1191491"/>
            <a:ext cx="9379527" cy="49346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altLang="sr-Latn-RS" dirty="0" smtClean="0"/>
              <a:t>Izračunajte srednje brzine i promjenu brzine 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165" y="2146202"/>
            <a:ext cx="7861666" cy="3025249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xmlns="" val="142795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748146" y="980488"/>
            <a:ext cx="9545782" cy="5114781"/>
          </a:xfrm>
        </p:spPr>
        <p:txBody>
          <a:bodyPr/>
          <a:lstStyle/>
          <a:p>
            <a:pPr marL="0" indent="0">
              <a:buNone/>
            </a:pPr>
            <a:r>
              <a:rPr lang="hr-HR" altLang="sr-Latn-RS" dirty="0" smtClean="0"/>
              <a:t>Kako se mijenjala brzina </a:t>
            </a:r>
            <a:r>
              <a:rPr lang="hr-HR" altLang="sr-Latn-RS" i="1" dirty="0" smtClean="0"/>
              <a:t>v</a:t>
            </a:r>
            <a:r>
              <a:rPr lang="hr-HR" altLang="sr-Latn-RS" dirty="0" smtClean="0"/>
              <a:t>, a kako promjena brzine </a:t>
            </a:r>
            <a:r>
              <a:rPr lang="el-GR" altLang="sr-Latn-RS" dirty="0" smtClean="0">
                <a:latin typeface="Calibri" panose="020F0502020204030204" pitchFamily="34" charset="0"/>
              </a:rPr>
              <a:t>Δ</a:t>
            </a:r>
            <a:r>
              <a:rPr lang="hr-HR" altLang="sr-Latn-RS" i="1" dirty="0" smtClean="0">
                <a:latin typeface="Calibri" panose="020F0502020204030204" pitchFamily="34" charset="0"/>
              </a:rPr>
              <a:t>v</a:t>
            </a:r>
            <a:r>
              <a:rPr lang="hr-HR" altLang="sr-Latn-RS" dirty="0" smtClean="0">
                <a:latin typeface="Calibri" panose="020F0502020204030204" pitchFamily="34" charset="0"/>
              </a:rPr>
              <a:t>?</a:t>
            </a:r>
            <a:endParaRPr lang="hr-HR" altLang="sr-Latn-RS" dirty="0" smtClean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2"/>
          <a:srcRect l="2515" t="2559" r="3355" b="17105"/>
          <a:stretch/>
        </p:blipFill>
        <p:spPr>
          <a:xfrm>
            <a:off x="2410691" y="1620983"/>
            <a:ext cx="6220691" cy="3477491"/>
          </a:xfrm>
          <a:prstGeom prst="rect">
            <a:avLst/>
          </a:prstGeom>
        </p:spPr>
      </p:pic>
      <p:sp>
        <p:nvSpPr>
          <p:cNvPr id="4" name="TekstniOkvir 3"/>
          <p:cNvSpPr txBox="1"/>
          <p:nvPr/>
        </p:nvSpPr>
        <p:spPr>
          <a:xfrm>
            <a:off x="955964" y="5638800"/>
            <a:ext cx="9476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latin typeface="Gadugi" panose="020B0502040204020203" pitchFamily="34" charset="0"/>
              </a:rPr>
              <a:t>Brzina se povećavala za </a:t>
            </a:r>
            <a:r>
              <a:rPr lang="hr-HR" sz="2800" dirty="0" smtClean="0">
                <a:latin typeface="Gadugi" panose="020B0502040204020203" pitchFamily="34" charset="0"/>
              </a:rPr>
              <a:t>5 cm/s </a:t>
            </a:r>
            <a:r>
              <a:rPr lang="hr-HR" sz="2800" dirty="0" smtClean="0">
                <a:latin typeface="Gadugi" panose="020B0502040204020203" pitchFamily="34" charset="0"/>
              </a:rPr>
              <a:t>u svakom intervalu od 0,2 s.</a:t>
            </a:r>
            <a:endParaRPr lang="hr-HR" sz="2800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838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Kolika je akceleracija kolica na cijelom putu? </a:t>
            </a:r>
            <a:endParaRPr lang="hr-HR" sz="3200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23" t="3824" r="6563" b="7504"/>
          <a:stretch/>
        </p:blipFill>
        <p:spPr>
          <a:xfrm>
            <a:off x="3193943" y="1561746"/>
            <a:ext cx="4849678" cy="3195525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6" name="TekstniOkvir 5"/>
          <p:cNvSpPr txBox="1"/>
          <p:nvPr/>
        </p:nvSpPr>
        <p:spPr>
          <a:xfrm>
            <a:off x="418455" y="4866467"/>
            <a:ext cx="114842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2800" dirty="0">
                <a:latin typeface="Gadugi" panose="020B0502040204020203" pitchFamily="34" charset="0"/>
              </a:rPr>
              <a:t>Akceleracija iznosi 25 cm/s</a:t>
            </a:r>
            <a:r>
              <a:rPr lang="hr-HR" sz="2800" baseline="30000" dirty="0">
                <a:latin typeface="Gadugi" panose="020B0502040204020203" pitchFamily="34" charset="0"/>
              </a:rPr>
              <a:t>2</a:t>
            </a:r>
            <a:r>
              <a:rPr lang="hr-HR" sz="2800" dirty="0">
                <a:latin typeface="Gadugi" panose="020B0502040204020203" pitchFamily="34" charset="0"/>
              </a:rPr>
              <a:t> i </a:t>
            </a:r>
            <a:r>
              <a:rPr lang="hr-HR" sz="2800" dirty="0" smtClean="0">
                <a:latin typeface="Gadugi" panose="020B0502040204020203" pitchFamily="34" charset="0"/>
              </a:rPr>
              <a:t>ne </a:t>
            </a:r>
            <a:r>
              <a:rPr lang="hr-HR" sz="2800" dirty="0">
                <a:latin typeface="Gadugi" panose="020B0502040204020203" pitchFamily="34" charset="0"/>
              </a:rPr>
              <a:t>mijenja se s vremenom. </a:t>
            </a:r>
          </a:p>
          <a:p>
            <a:pPr algn="ctr">
              <a:lnSpc>
                <a:spcPct val="150000"/>
              </a:lnSpc>
            </a:pPr>
            <a:r>
              <a:rPr lang="hr-HR" sz="2800" dirty="0" smtClean="0">
                <a:latin typeface="Gadugi" panose="020B0502040204020203" pitchFamily="34" charset="0"/>
              </a:rPr>
              <a:t>Gibanje tijela stalnim ubrzanjem nazivamo </a:t>
            </a:r>
            <a:r>
              <a:rPr lang="hr-HR" sz="2800" b="1" dirty="0" smtClean="0">
                <a:latin typeface="Gadugi" panose="020B0502040204020203" pitchFamily="34" charset="0"/>
              </a:rPr>
              <a:t>jednoliko ubrzano gibanje. </a:t>
            </a:r>
            <a:endParaRPr lang="hr-HR" sz="2800" b="1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572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9057" y="2125554"/>
            <a:ext cx="4302334" cy="359777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Pravokutnik 2"/>
          <p:cNvSpPr/>
          <p:nvPr/>
        </p:nvSpPr>
        <p:spPr>
          <a:xfrm>
            <a:off x="615109" y="1650964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800" dirty="0">
                <a:latin typeface="Gadugi" panose="020B0502040204020203" pitchFamily="34" charset="0"/>
              </a:rPr>
              <a:t>Pravac koji pokazuje ovisnost brzine o vremenu (</a:t>
            </a:r>
            <a:r>
              <a:rPr lang="hr-HR" altLang="sr-Latn-RS" sz="2800" i="1" dirty="0">
                <a:latin typeface="Gadugi" panose="020B0502040204020203" pitchFamily="34" charset="0"/>
              </a:rPr>
              <a:t>v</a:t>
            </a:r>
            <a:r>
              <a:rPr lang="hr-HR" altLang="sr-Latn-RS" sz="2800" dirty="0">
                <a:latin typeface="Gadugi" panose="020B0502040204020203" pitchFamily="34" charset="0"/>
              </a:rPr>
              <a:t>,</a:t>
            </a:r>
            <a:r>
              <a:rPr lang="hr-HR" altLang="sr-Latn-RS" sz="2800" i="1" dirty="0">
                <a:latin typeface="Gadugi" panose="020B0502040204020203" pitchFamily="34" charset="0"/>
              </a:rPr>
              <a:t> t </a:t>
            </a:r>
            <a:r>
              <a:rPr lang="hr-HR" altLang="sr-Latn-RS" sz="2800" dirty="0">
                <a:latin typeface="Gadugi" panose="020B0502040204020203" pitchFamily="34" charset="0"/>
              </a:rPr>
              <a:t>graf) prolazi kroz ishodište koordinatnog sustava. </a:t>
            </a:r>
            <a:endParaRPr lang="hr-HR" altLang="sr-Latn-RS" sz="2800" dirty="0" smtClean="0">
              <a:latin typeface="Gadugi" panose="020B05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800" dirty="0" smtClean="0">
                <a:latin typeface="Gadugi" panose="020B0502040204020203" pitchFamily="34" charset="0"/>
              </a:rPr>
              <a:t>Brzina </a:t>
            </a:r>
            <a:r>
              <a:rPr lang="hr-HR" altLang="sr-Latn-RS" sz="2800" dirty="0">
                <a:latin typeface="Gadugi" panose="020B0502040204020203" pitchFamily="34" charset="0"/>
              </a:rPr>
              <a:t>je proporcionalna vremenu </a:t>
            </a:r>
            <a:r>
              <a:rPr lang="hr-HR" altLang="sr-Latn-RS" sz="2800" dirty="0" smtClean="0">
                <a:latin typeface="Gadugi" panose="020B0502040204020203" pitchFamily="34" charset="0"/>
              </a:rPr>
              <a:t>tj</a:t>
            </a:r>
            <a:r>
              <a:rPr lang="hr-HR" altLang="sr-Latn-RS" sz="2800" dirty="0">
                <a:latin typeface="Gadugi" panose="020B0502040204020203" pitchFamily="34" charset="0"/>
              </a:rPr>
              <a:t>. poveća se toliko puta koliko se puta poveća vrijeme gibanja.</a:t>
            </a:r>
          </a:p>
        </p:txBody>
      </p:sp>
      <p:sp>
        <p:nvSpPr>
          <p:cNvPr id="6" name="Naslov 1"/>
          <p:cNvSpPr>
            <a:spLocks noGrp="1"/>
          </p:cNvSpPr>
          <p:nvPr>
            <p:ph type="title"/>
          </p:nvPr>
        </p:nvSpPr>
        <p:spPr>
          <a:xfrm>
            <a:off x="760708" y="690441"/>
            <a:ext cx="10515600" cy="113836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Grafički prikaz ovisnosti brzine o vremenu – graf </a:t>
            </a:r>
            <a:r>
              <a:rPr lang="hr-HR" sz="3200" i="1" dirty="0" smtClean="0"/>
              <a:t>v</a:t>
            </a:r>
            <a:r>
              <a:rPr lang="hr-HR" sz="3200" dirty="0" smtClean="0"/>
              <a:t>, </a:t>
            </a:r>
            <a:r>
              <a:rPr lang="hr-HR" sz="3200" i="1" dirty="0" smtClean="0"/>
              <a:t>t</a:t>
            </a:r>
            <a:endParaRPr lang="hr-HR" sz="3200" i="1" dirty="0"/>
          </a:p>
        </p:txBody>
      </p:sp>
    </p:spTree>
    <p:extLst>
      <p:ext uri="{BB962C8B-B14F-4D97-AF65-F5344CB8AC3E}">
        <p14:creationId xmlns:p14="http://schemas.microsoft.com/office/powerpoint/2010/main" xmlns="" val="352254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760709" y="1937288"/>
            <a:ext cx="5965556" cy="4351338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 smtClean="0"/>
              <a:t> Grafički prikaz ovisnosti </a:t>
            </a:r>
            <a:r>
              <a:rPr lang="hr-HR" altLang="sr-Latn-RS" b="1" dirty="0" smtClean="0"/>
              <a:t>ubrzanja o vremenu </a:t>
            </a:r>
            <a:r>
              <a:rPr lang="hr-HR" altLang="sr-Latn-RS" dirty="0" smtClean="0"/>
              <a:t>je pravac </a:t>
            </a:r>
            <a:r>
              <a:rPr lang="hr-HR" altLang="sr-Latn-RS" b="1" dirty="0" smtClean="0"/>
              <a:t>paralelan s vremenskom osi </a:t>
            </a:r>
            <a:r>
              <a:rPr lang="hr-HR" altLang="sr-Latn-RS" dirty="0" smtClean="0"/>
              <a:t>jer se ubrzanje ne mijenja tijekom vremena.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0893" y="1937288"/>
            <a:ext cx="4307869" cy="3564610"/>
          </a:xfrm>
          <a:prstGeom prst="rect">
            <a:avLst/>
          </a:prstGeom>
        </p:spPr>
      </p:pic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652220" y="674942"/>
            <a:ext cx="10515600" cy="113836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Grafički prikaz ovisnosti brzine o vremenu – graf </a:t>
            </a:r>
            <a:r>
              <a:rPr lang="hr-HR" sz="3200" i="1" dirty="0" smtClean="0"/>
              <a:t>v</a:t>
            </a:r>
            <a:r>
              <a:rPr lang="hr-HR" sz="3200" dirty="0" smtClean="0"/>
              <a:t>, </a:t>
            </a:r>
            <a:r>
              <a:rPr lang="hr-HR" sz="3200" i="1" dirty="0" smtClean="0"/>
              <a:t>t</a:t>
            </a:r>
            <a:endParaRPr lang="hr-HR" sz="3200" i="1" dirty="0"/>
          </a:p>
        </p:txBody>
      </p:sp>
    </p:spTree>
    <p:extLst>
      <p:ext uri="{BB962C8B-B14F-4D97-AF65-F5344CB8AC3E}">
        <p14:creationId xmlns:p14="http://schemas.microsoft.com/office/powerpoint/2010/main" xmlns="" val="37510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718" y="1841123"/>
            <a:ext cx="10515600" cy="4351338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dirty="0" smtClean="0"/>
              <a:t>Kako bi se kolica gibala, da smo ih gurnuli uz </a:t>
            </a:r>
            <a:r>
              <a:rPr lang="pl-PL" dirty="0" smtClean="0"/>
              <a:t>kosinu?</a:t>
            </a:r>
            <a:endParaRPr lang="pl-PL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dirty="0" smtClean="0"/>
              <a:t> </a:t>
            </a:r>
            <a:r>
              <a:rPr lang="pl-PL" dirty="0" smtClean="0"/>
              <a:t>Kolica bi se gibala </a:t>
            </a:r>
            <a:r>
              <a:rPr lang="pl-PL" dirty="0" smtClean="0"/>
              <a:t>jednoliko </a:t>
            </a:r>
            <a:r>
              <a:rPr lang="pl-PL" dirty="0" smtClean="0"/>
              <a:t>usporeno uz kosinu.</a:t>
            </a:r>
            <a:endParaRPr lang="hr-HR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dirty="0" smtClean="0"/>
              <a:t> Kako bi izgledala vrpca?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dirty="0" smtClean="0"/>
              <a:t> Razmaci među točkama na početku bi bili najveći, a zatim bi se smanjivali.</a:t>
            </a:r>
            <a:endParaRPr lang="hr-HR" dirty="0"/>
          </a:p>
        </p:txBody>
      </p:sp>
      <p:sp>
        <p:nvSpPr>
          <p:cNvPr id="2" name="TekstniOkvir 1"/>
          <p:cNvSpPr txBox="1"/>
          <p:nvPr/>
        </p:nvSpPr>
        <p:spPr>
          <a:xfrm>
            <a:off x="667717" y="1022888"/>
            <a:ext cx="10258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 smtClean="0">
                <a:latin typeface="Gadugi" panose="020B0502040204020203" pitchFamily="34" charset="0"/>
              </a:rPr>
              <a:t>Razmislite!</a:t>
            </a:r>
            <a:endParaRPr lang="hr-HR" sz="3600" b="1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93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7817" y="928255"/>
            <a:ext cx="11804073" cy="969818"/>
          </a:xfrm>
        </p:spPr>
        <p:txBody>
          <a:bodyPr>
            <a:normAutofit fontScale="90000"/>
          </a:bodyPr>
          <a:lstStyle/>
          <a:p>
            <a:r>
              <a:rPr lang="hr-H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Klikom na sličicu pristupi kvizu kojim ćeš provjeriti znanje.</a:t>
            </a:r>
            <a:r>
              <a:rPr lang="hr-H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hr-H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hr-HR" dirty="0"/>
          </a:p>
        </p:txBody>
      </p:sp>
      <p:pic>
        <p:nvPicPr>
          <p:cNvPr id="4" name="Picture 5" descr="List, Icon, Symbol, Paper, Sign, Flat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5732" y="2035681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List, Icon, Symbol, Paper, Sign, Flat">
            <a:hlinkClick r:id="rId4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0527" y="2035681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/>
          <p:cNvSpPr txBox="1"/>
          <p:nvPr/>
        </p:nvSpPr>
        <p:spPr>
          <a:xfrm>
            <a:off x="7262860" y="5520266"/>
            <a:ext cx="1710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latin typeface="Gadugi" panose="020B0502040204020203" pitchFamily="34" charset="0"/>
              </a:rPr>
              <a:t>KVIZ </a:t>
            </a:r>
            <a:r>
              <a:rPr lang="hr-HR" sz="2400" b="1" dirty="0">
                <a:latin typeface="Gadugi" panose="020B0502040204020203" pitchFamily="34" charset="0"/>
              </a:rPr>
              <a:t>B</a:t>
            </a:r>
            <a:r>
              <a:rPr lang="hr-HR" sz="2400" b="1" dirty="0" smtClean="0">
                <a:latin typeface="Gadugi" panose="020B0502040204020203" pitchFamily="34" charset="0"/>
              </a:rPr>
              <a:t> </a:t>
            </a:r>
            <a:endParaRPr lang="hr-HR" sz="2400" b="1" dirty="0">
              <a:latin typeface="Gadugi" panose="020B0502040204020203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2289848" y="5411789"/>
            <a:ext cx="1710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latin typeface="Gadugi" panose="020B0502040204020203" pitchFamily="34" charset="0"/>
              </a:rPr>
              <a:t>KVIZ A </a:t>
            </a:r>
            <a:endParaRPr lang="hr-HR" sz="2400" b="1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077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234</Words>
  <Application>Microsoft Office PowerPoint</Application>
  <PresentationFormat>Custom</PresentationFormat>
  <Paragraphs>24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Tema sustava Office</vt:lpstr>
      <vt:lpstr>Jednoliko ubrzano gibanje</vt:lpstr>
      <vt:lpstr>Slide 2</vt:lpstr>
      <vt:lpstr>Slide 3</vt:lpstr>
      <vt:lpstr>Slide 4</vt:lpstr>
      <vt:lpstr>Kolika je akceleracija kolica na cijelom putu? </vt:lpstr>
      <vt:lpstr>Grafički prikaz ovisnosti brzine o vremenu – graf v, t</vt:lpstr>
      <vt:lpstr>Grafički prikaz ovisnosti brzine o vremenu – graf v, t</vt:lpstr>
      <vt:lpstr>Slide 8</vt:lpstr>
      <vt:lpstr>Klikom na sličicu pristupi kvizu kojim ćeš provjeriti znanje.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Koliko se brzo gibamo</dc:title>
  <dc:creator>Učitelj</dc:creator>
  <cp:lastModifiedBy>sk-iloncarek</cp:lastModifiedBy>
  <cp:revision>22</cp:revision>
  <dcterms:modified xsi:type="dcterms:W3CDTF">2021-02-08T09:24:13Z</dcterms:modified>
</cp:coreProperties>
</file>